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Kantumruy Pro Medium"/>
      <p:regular r:id="rId34"/>
      <p:bold r:id="rId35"/>
      <p:italic r:id="rId36"/>
      <p:boldItalic r:id="rId37"/>
    </p:embeddedFont>
    <p:embeddedFont>
      <p:font typeface="Inter Tight Light"/>
      <p:regular r:id="rId38"/>
      <p:bold r:id="rId39"/>
      <p:italic r:id="rId40"/>
      <p:boldItalic r:id="rId41"/>
    </p:embeddedFont>
    <p:embeddedFont>
      <p:font typeface="Kantumruy Pro"/>
      <p:regular r:id="rId42"/>
      <p:bold r:id="rId43"/>
      <p:italic r:id="rId44"/>
      <p:boldItalic r:id="rId45"/>
    </p:embeddedFont>
    <p:embeddedFont>
      <p:font typeface="Average"/>
      <p:regular r:id="rId46"/>
    </p:embeddedFont>
    <p:embeddedFont>
      <p:font typeface="Oswald"/>
      <p:regular r:id="rId47"/>
      <p:bold r:id="rId48"/>
    </p:embeddedFont>
    <p:embeddedFont>
      <p:font typeface="Barlow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TightLight-italic.fntdata"/><Relationship Id="rId42" Type="http://schemas.openxmlformats.org/officeDocument/2006/relationships/font" Target="fonts/KantumruyPro-regular.fntdata"/><Relationship Id="rId41" Type="http://schemas.openxmlformats.org/officeDocument/2006/relationships/font" Target="fonts/InterTightLight-boldItalic.fntdata"/><Relationship Id="rId44" Type="http://schemas.openxmlformats.org/officeDocument/2006/relationships/font" Target="fonts/KantumruyPro-italic.fntdata"/><Relationship Id="rId43" Type="http://schemas.openxmlformats.org/officeDocument/2006/relationships/font" Target="fonts/KantumruyPro-bold.fntdata"/><Relationship Id="rId46" Type="http://schemas.openxmlformats.org/officeDocument/2006/relationships/font" Target="fonts/Average-regular.fntdata"/><Relationship Id="rId45" Type="http://schemas.openxmlformats.org/officeDocument/2006/relationships/font" Target="fonts/Kantumruy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Oswald-bold.fntdata"/><Relationship Id="rId47" Type="http://schemas.openxmlformats.org/officeDocument/2006/relationships/font" Target="fonts/Oswald-regular.fntdata"/><Relationship Id="rId49" Type="http://schemas.openxmlformats.org/officeDocument/2006/relationships/font" Target="fonts/Barl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33" Type="http://schemas.openxmlformats.org/officeDocument/2006/relationships/font" Target="fonts/Raleway-boldItalic.fntdata"/><Relationship Id="rId32" Type="http://schemas.openxmlformats.org/officeDocument/2006/relationships/font" Target="fonts/Raleway-italic.fntdata"/><Relationship Id="rId35" Type="http://schemas.openxmlformats.org/officeDocument/2006/relationships/font" Target="fonts/KantumruyProMedium-bold.fntdata"/><Relationship Id="rId34" Type="http://schemas.openxmlformats.org/officeDocument/2006/relationships/font" Target="fonts/KantumruyProMedium-regular.fntdata"/><Relationship Id="rId37" Type="http://schemas.openxmlformats.org/officeDocument/2006/relationships/font" Target="fonts/KantumruyProMedium-boldItalic.fntdata"/><Relationship Id="rId36" Type="http://schemas.openxmlformats.org/officeDocument/2006/relationships/font" Target="fonts/KantumruyProMedium-italic.fntdata"/><Relationship Id="rId39" Type="http://schemas.openxmlformats.org/officeDocument/2006/relationships/font" Target="fonts/InterTightLight-bold.fntdata"/><Relationship Id="rId38" Type="http://schemas.openxmlformats.org/officeDocument/2006/relationships/font" Target="fonts/InterTightLight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-italic.fntdata"/><Relationship Id="rId50" Type="http://schemas.openxmlformats.org/officeDocument/2006/relationships/font" Target="fonts/Barlow-bold.fntdata"/><Relationship Id="rId52" Type="http://schemas.openxmlformats.org/officeDocument/2006/relationships/font" Target="fonts/Barlow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cfc21c930d_1_124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2cfc21c930d_1_1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2cfc21c930d_1_1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g2cfc21c930d_1_1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cfc21c930d_1_1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8" name="Google Shape;768;g2cfc21c930d_1_1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cfc6bd9517_0_5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cfc6bd9517_0_5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2cfc6bd9517_0_5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1" name="Google Shape;791;g2cfc6bd9517_0_5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cfc6bd9517_0_5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2cfc6bd9517_0_5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cfda9fc028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cfda9fc028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cfc21c930d_1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0" name="Google Shape;810;g2cfc21c930d_1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2cfda9fc028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2cfda9fc028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cfda9fc028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cfda9fc028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2cfda9fc028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2cfda9fc028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cfc21c930d_1_1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2" name="Google Shape;682;g2cfc21c930d_1_1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cfc21c930d_1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7" name="Google Shape;837;g2cfc21c930d_1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cfc6bd9517_0_5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2cfc6bd9517_0_5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2cfc6bd9517_0_4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2cfc6bd9517_0_4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cfda9fc028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2cfda9fc028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2cff2d3d9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2cff2d3d9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cfda9fc028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4" name="Google Shape;704;g2cfda9fc028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cfc21c930d_1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6" name="Google Shape;716;g2cfc21c930d_1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2cfc6bd9517_0_5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4" name="Google Shape;724;g2cfc6bd9517_0_5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cfc21c930d_1_1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3" name="Google Shape;733;g2cfc21c930d_1_1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2cfc6bd9517_0_4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0" name="Google Shape;740;g2cfc6bd9517_0_4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2cfc6bd9517_0_4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7" name="Google Shape;747;g2cfc6bd9517_0_4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cfda9fc02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6" name="Google Shape;756;g2cfda9fc02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2" type="title"/>
          </p:nvPr>
        </p:nvSpPr>
        <p:spPr>
          <a:xfrm>
            <a:off x="1539054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3" type="title"/>
          </p:nvPr>
        </p:nvSpPr>
        <p:spPr>
          <a:xfrm>
            <a:off x="1539054" y="30841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4" type="title"/>
          </p:nvPr>
        </p:nvSpPr>
        <p:spPr>
          <a:xfrm>
            <a:off x="4202454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5" type="title"/>
          </p:nvPr>
        </p:nvSpPr>
        <p:spPr>
          <a:xfrm>
            <a:off x="4202454" y="30841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6" type="title"/>
          </p:nvPr>
        </p:nvSpPr>
        <p:spPr>
          <a:xfrm>
            <a:off x="6870246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7" type="title"/>
          </p:nvPr>
        </p:nvSpPr>
        <p:spPr>
          <a:xfrm>
            <a:off x="6870246" y="30841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arlow"/>
              <a:buNone/>
              <a:defRPr sz="30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717804" y="2065258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8" type="subTitle"/>
          </p:nvPr>
        </p:nvSpPr>
        <p:spPr>
          <a:xfrm>
            <a:off x="3381204" y="2065258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9" type="subTitle"/>
          </p:nvPr>
        </p:nvSpPr>
        <p:spPr>
          <a:xfrm>
            <a:off x="6048996" y="2065258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3" type="subTitle"/>
          </p:nvPr>
        </p:nvSpPr>
        <p:spPr>
          <a:xfrm>
            <a:off x="717804" y="3742422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4" type="subTitle"/>
          </p:nvPr>
        </p:nvSpPr>
        <p:spPr>
          <a:xfrm>
            <a:off x="3381204" y="3742422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5" type="subTitle"/>
          </p:nvPr>
        </p:nvSpPr>
        <p:spPr>
          <a:xfrm>
            <a:off x="6048996" y="3742422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69" name="Google Shape;69;p13"/>
          <p:cNvGrpSpPr/>
          <p:nvPr/>
        </p:nvGrpSpPr>
        <p:grpSpPr>
          <a:xfrm>
            <a:off x="-2" y="286849"/>
            <a:ext cx="286874" cy="2824430"/>
            <a:chOff x="901975" y="311375"/>
            <a:chExt cx="426325" cy="4197400"/>
          </a:xfrm>
        </p:grpSpPr>
        <p:sp>
          <p:nvSpPr>
            <p:cNvPr id="70" name="Google Shape;70;p13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13"/>
          <p:cNvGrpSpPr/>
          <p:nvPr/>
        </p:nvGrpSpPr>
        <p:grpSpPr>
          <a:xfrm rot="-5400000">
            <a:off x="7279874" y="3577496"/>
            <a:ext cx="286874" cy="2824430"/>
            <a:chOff x="901975" y="311375"/>
            <a:chExt cx="426325" cy="4197400"/>
          </a:xfrm>
        </p:grpSpPr>
        <p:sp>
          <p:nvSpPr>
            <p:cNvPr id="96" name="Google Shape;96;p13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1" name="Google Shape;121;p13"/>
          <p:cNvCxnSpPr/>
          <p:nvPr/>
        </p:nvCxnSpPr>
        <p:spPr>
          <a:xfrm rot="10800000">
            <a:off x="5319225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" name="Google Shape;122;p13"/>
          <p:cNvCxnSpPr/>
          <p:nvPr/>
        </p:nvCxnSpPr>
        <p:spPr>
          <a:xfrm rot="10800000">
            <a:off x="-8141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5" name="Google Shape;125;p14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14"/>
          <p:cNvSpPr/>
          <p:nvPr>
            <p:ph idx="3" type="pic"/>
          </p:nvPr>
        </p:nvSpPr>
        <p:spPr>
          <a:xfrm>
            <a:off x="713700" y="537300"/>
            <a:ext cx="3173100" cy="4068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27" name="Google Shape;127;p14"/>
          <p:cNvGrpSpPr/>
          <p:nvPr/>
        </p:nvGrpSpPr>
        <p:grpSpPr>
          <a:xfrm flipH="1">
            <a:off x="8853452" y="286849"/>
            <a:ext cx="286874" cy="2824430"/>
            <a:chOff x="901975" y="311375"/>
            <a:chExt cx="426325" cy="4197400"/>
          </a:xfrm>
        </p:grpSpPr>
        <p:sp>
          <p:nvSpPr>
            <p:cNvPr id="128" name="Google Shape;128;p14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14"/>
          <p:cNvGrpSpPr/>
          <p:nvPr/>
        </p:nvGrpSpPr>
        <p:grpSpPr>
          <a:xfrm flipH="1" rot="5400000">
            <a:off x="1565435" y="3577496"/>
            <a:ext cx="286874" cy="2824430"/>
            <a:chOff x="901975" y="311375"/>
            <a:chExt cx="426325" cy="4197400"/>
          </a:xfrm>
        </p:grpSpPr>
        <p:sp>
          <p:nvSpPr>
            <p:cNvPr id="154" name="Google Shape;154;p14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79" name="Google Shape;179;p14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" name="Google Shape;180;p14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 txBox="1"/>
          <p:nvPr>
            <p:ph type="title"/>
          </p:nvPr>
        </p:nvSpPr>
        <p:spPr>
          <a:xfrm>
            <a:off x="720000" y="445025"/>
            <a:ext cx="4434900" cy="110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" name="Google Shape;183;p15"/>
          <p:cNvSpPr txBox="1"/>
          <p:nvPr>
            <p:ph idx="1" type="body"/>
          </p:nvPr>
        </p:nvSpPr>
        <p:spPr>
          <a:xfrm>
            <a:off x="1069500" y="2028475"/>
            <a:ext cx="3735900" cy="17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4" name="Google Shape;184;p15"/>
          <p:cNvSpPr/>
          <p:nvPr>
            <p:ph idx="2" type="pic"/>
          </p:nvPr>
        </p:nvSpPr>
        <p:spPr>
          <a:xfrm>
            <a:off x="5267000" y="535050"/>
            <a:ext cx="3173700" cy="4073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85" name="Google Shape;185;p15"/>
          <p:cNvGrpSpPr/>
          <p:nvPr/>
        </p:nvGrpSpPr>
        <p:grpSpPr>
          <a:xfrm>
            <a:off x="-2" y="286849"/>
            <a:ext cx="286874" cy="2824430"/>
            <a:chOff x="901975" y="311375"/>
            <a:chExt cx="426325" cy="4197400"/>
          </a:xfrm>
        </p:grpSpPr>
        <p:sp>
          <p:nvSpPr>
            <p:cNvPr id="186" name="Google Shape;186;p15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p15"/>
          <p:cNvGrpSpPr/>
          <p:nvPr/>
        </p:nvGrpSpPr>
        <p:grpSpPr>
          <a:xfrm rot="-5400000">
            <a:off x="7271733" y="3577496"/>
            <a:ext cx="286874" cy="2824430"/>
            <a:chOff x="901975" y="311375"/>
            <a:chExt cx="426325" cy="4197400"/>
          </a:xfrm>
        </p:grpSpPr>
        <p:sp>
          <p:nvSpPr>
            <p:cNvPr id="212" name="Google Shape;212;p15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5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5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5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5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37" name="Google Shape;237;p15"/>
          <p:cNvCxnSpPr/>
          <p:nvPr/>
        </p:nvCxnSpPr>
        <p:spPr>
          <a:xfrm rot="10800000">
            <a:off x="5319225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8" name="Google Shape;238;p15"/>
          <p:cNvCxnSpPr/>
          <p:nvPr/>
        </p:nvCxnSpPr>
        <p:spPr>
          <a:xfrm rot="10800000">
            <a:off x="-8141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1" name="Google Shape;241;p16"/>
          <p:cNvSpPr txBox="1"/>
          <p:nvPr>
            <p:ph idx="1" type="subTitle"/>
          </p:nvPr>
        </p:nvSpPr>
        <p:spPr>
          <a:xfrm>
            <a:off x="4885275" y="2505079"/>
            <a:ext cx="2788800" cy="15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2" name="Google Shape;242;p16"/>
          <p:cNvSpPr txBox="1"/>
          <p:nvPr>
            <p:ph idx="2" type="subTitle"/>
          </p:nvPr>
        </p:nvSpPr>
        <p:spPr>
          <a:xfrm>
            <a:off x="1469925" y="2505079"/>
            <a:ext cx="2788800" cy="15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3" name="Google Shape;243;p16"/>
          <p:cNvSpPr txBox="1"/>
          <p:nvPr>
            <p:ph idx="3" type="subTitle"/>
          </p:nvPr>
        </p:nvSpPr>
        <p:spPr>
          <a:xfrm>
            <a:off x="1469925" y="2285930"/>
            <a:ext cx="2788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44" name="Google Shape;244;p16"/>
          <p:cNvSpPr txBox="1"/>
          <p:nvPr>
            <p:ph idx="4" type="subTitle"/>
          </p:nvPr>
        </p:nvSpPr>
        <p:spPr>
          <a:xfrm>
            <a:off x="4885275" y="2285930"/>
            <a:ext cx="2788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245" name="Google Shape;245;p16"/>
          <p:cNvGrpSpPr/>
          <p:nvPr/>
        </p:nvGrpSpPr>
        <p:grpSpPr>
          <a:xfrm flipH="1" rot="10800000">
            <a:off x="-2" y="2308718"/>
            <a:ext cx="286874" cy="2824430"/>
            <a:chOff x="901975" y="311375"/>
            <a:chExt cx="426325" cy="4197400"/>
          </a:xfrm>
        </p:grpSpPr>
        <p:sp>
          <p:nvSpPr>
            <p:cNvPr id="246" name="Google Shape;246;p16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" name="Google Shape;271;p16"/>
          <p:cNvGrpSpPr/>
          <p:nvPr/>
        </p:nvGrpSpPr>
        <p:grpSpPr>
          <a:xfrm flipH="1" rot="-5400000">
            <a:off x="7588358" y="-1268779"/>
            <a:ext cx="286874" cy="2824430"/>
            <a:chOff x="901975" y="311375"/>
            <a:chExt cx="426325" cy="4197400"/>
          </a:xfrm>
        </p:grpSpPr>
        <p:sp>
          <p:nvSpPr>
            <p:cNvPr id="272" name="Google Shape;272;p16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97" name="Google Shape;297;p16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8" name="Google Shape;298;p16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1" name="Google Shape;301;p17"/>
          <p:cNvSpPr txBox="1"/>
          <p:nvPr>
            <p:ph idx="1" type="subTitle"/>
          </p:nvPr>
        </p:nvSpPr>
        <p:spPr>
          <a:xfrm>
            <a:off x="1090496" y="2505456"/>
            <a:ext cx="22194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2" name="Google Shape;302;p17"/>
          <p:cNvSpPr txBox="1"/>
          <p:nvPr>
            <p:ph idx="2" type="subTitle"/>
          </p:nvPr>
        </p:nvSpPr>
        <p:spPr>
          <a:xfrm>
            <a:off x="3462286" y="2505456"/>
            <a:ext cx="22194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3" name="Google Shape;303;p17"/>
          <p:cNvSpPr txBox="1"/>
          <p:nvPr>
            <p:ph idx="3" type="subTitle"/>
          </p:nvPr>
        </p:nvSpPr>
        <p:spPr>
          <a:xfrm>
            <a:off x="5834104" y="2505456"/>
            <a:ext cx="22194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04" name="Google Shape;304;p17"/>
          <p:cNvSpPr txBox="1"/>
          <p:nvPr>
            <p:ph idx="4" type="subTitle"/>
          </p:nvPr>
        </p:nvSpPr>
        <p:spPr>
          <a:xfrm>
            <a:off x="1090496" y="2286000"/>
            <a:ext cx="2219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5" name="Google Shape;305;p17"/>
          <p:cNvSpPr txBox="1"/>
          <p:nvPr>
            <p:ph idx="5" type="subTitle"/>
          </p:nvPr>
        </p:nvSpPr>
        <p:spPr>
          <a:xfrm>
            <a:off x="3462286" y="2286000"/>
            <a:ext cx="2219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6" name="Google Shape;306;p17"/>
          <p:cNvSpPr txBox="1"/>
          <p:nvPr>
            <p:ph idx="6" type="subTitle"/>
          </p:nvPr>
        </p:nvSpPr>
        <p:spPr>
          <a:xfrm>
            <a:off x="5834104" y="2286000"/>
            <a:ext cx="22194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07" name="Google Shape;307;p17"/>
          <p:cNvGrpSpPr/>
          <p:nvPr/>
        </p:nvGrpSpPr>
        <p:grpSpPr>
          <a:xfrm rot="-5400000">
            <a:off x="7279874" y="3577496"/>
            <a:ext cx="286874" cy="2824430"/>
            <a:chOff x="901975" y="311375"/>
            <a:chExt cx="426325" cy="4197400"/>
          </a:xfrm>
        </p:grpSpPr>
        <p:sp>
          <p:nvSpPr>
            <p:cNvPr id="308" name="Google Shape;308;p17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3" name="Google Shape;333;p17"/>
          <p:cNvGrpSpPr/>
          <p:nvPr/>
        </p:nvGrpSpPr>
        <p:grpSpPr>
          <a:xfrm>
            <a:off x="-2" y="286849"/>
            <a:ext cx="286874" cy="2824430"/>
            <a:chOff x="901975" y="311375"/>
            <a:chExt cx="426325" cy="4197400"/>
          </a:xfrm>
        </p:grpSpPr>
        <p:sp>
          <p:nvSpPr>
            <p:cNvPr id="334" name="Google Shape;334;p17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59" name="Google Shape;359;p17"/>
          <p:cNvCxnSpPr/>
          <p:nvPr/>
        </p:nvCxnSpPr>
        <p:spPr>
          <a:xfrm rot="10800000">
            <a:off x="5319225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17"/>
          <p:cNvCxnSpPr/>
          <p:nvPr/>
        </p:nvCxnSpPr>
        <p:spPr>
          <a:xfrm rot="10800000">
            <a:off x="-8141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3" name="Google Shape;363;p18"/>
          <p:cNvSpPr txBox="1"/>
          <p:nvPr>
            <p:ph idx="1" type="subTitle"/>
          </p:nvPr>
        </p:nvSpPr>
        <p:spPr>
          <a:xfrm>
            <a:off x="1592940" y="1458875"/>
            <a:ext cx="2792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4" name="Google Shape;364;p18"/>
          <p:cNvSpPr txBox="1"/>
          <p:nvPr>
            <p:ph idx="2" type="subTitle"/>
          </p:nvPr>
        </p:nvSpPr>
        <p:spPr>
          <a:xfrm>
            <a:off x="1592941" y="1679975"/>
            <a:ext cx="2792100" cy="1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5" name="Google Shape;365;p18"/>
          <p:cNvSpPr txBox="1"/>
          <p:nvPr>
            <p:ph idx="3" type="subTitle"/>
          </p:nvPr>
        </p:nvSpPr>
        <p:spPr>
          <a:xfrm>
            <a:off x="4758960" y="1679975"/>
            <a:ext cx="2792100" cy="1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6" name="Google Shape;366;p18"/>
          <p:cNvSpPr txBox="1"/>
          <p:nvPr>
            <p:ph idx="4" type="subTitle"/>
          </p:nvPr>
        </p:nvSpPr>
        <p:spPr>
          <a:xfrm>
            <a:off x="1592941" y="3428300"/>
            <a:ext cx="2792100" cy="1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7" name="Google Shape;367;p18"/>
          <p:cNvSpPr txBox="1"/>
          <p:nvPr>
            <p:ph idx="5" type="subTitle"/>
          </p:nvPr>
        </p:nvSpPr>
        <p:spPr>
          <a:xfrm>
            <a:off x="4758960" y="3428300"/>
            <a:ext cx="2792100" cy="1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8" name="Google Shape;368;p18"/>
          <p:cNvSpPr txBox="1"/>
          <p:nvPr>
            <p:ph idx="6" type="subTitle"/>
          </p:nvPr>
        </p:nvSpPr>
        <p:spPr>
          <a:xfrm>
            <a:off x="1592940" y="3207200"/>
            <a:ext cx="2792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69" name="Google Shape;369;p18"/>
          <p:cNvSpPr txBox="1"/>
          <p:nvPr>
            <p:ph idx="7" type="subTitle"/>
          </p:nvPr>
        </p:nvSpPr>
        <p:spPr>
          <a:xfrm>
            <a:off x="4758958" y="1458875"/>
            <a:ext cx="2792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70" name="Google Shape;370;p18"/>
          <p:cNvSpPr txBox="1"/>
          <p:nvPr>
            <p:ph idx="8" type="subTitle"/>
          </p:nvPr>
        </p:nvSpPr>
        <p:spPr>
          <a:xfrm>
            <a:off x="4758958" y="3207200"/>
            <a:ext cx="2792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71" name="Google Shape;371;p18"/>
          <p:cNvGrpSpPr/>
          <p:nvPr/>
        </p:nvGrpSpPr>
        <p:grpSpPr>
          <a:xfrm flipH="1">
            <a:off x="8853452" y="286849"/>
            <a:ext cx="286874" cy="2824430"/>
            <a:chOff x="901975" y="311375"/>
            <a:chExt cx="426325" cy="4197400"/>
          </a:xfrm>
        </p:grpSpPr>
        <p:sp>
          <p:nvSpPr>
            <p:cNvPr id="372" name="Google Shape;372;p18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" name="Google Shape;397;p18"/>
          <p:cNvGrpSpPr/>
          <p:nvPr/>
        </p:nvGrpSpPr>
        <p:grpSpPr>
          <a:xfrm flipH="1" rot="5400000">
            <a:off x="1565435" y="3577496"/>
            <a:ext cx="286874" cy="2824430"/>
            <a:chOff x="901975" y="311375"/>
            <a:chExt cx="426325" cy="4197400"/>
          </a:xfrm>
        </p:grpSpPr>
        <p:sp>
          <p:nvSpPr>
            <p:cNvPr id="398" name="Google Shape;398;p18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23" name="Google Shape;423;p18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4" name="Google Shape;424;p18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7" name="Google Shape;427;p19"/>
          <p:cNvSpPr txBox="1"/>
          <p:nvPr>
            <p:ph idx="1" type="subTitle"/>
          </p:nvPr>
        </p:nvSpPr>
        <p:spPr>
          <a:xfrm>
            <a:off x="1071922" y="1551234"/>
            <a:ext cx="20334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8" name="Google Shape;428;p19"/>
          <p:cNvSpPr txBox="1"/>
          <p:nvPr>
            <p:ph idx="2" type="subTitle"/>
          </p:nvPr>
        </p:nvSpPr>
        <p:spPr>
          <a:xfrm>
            <a:off x="3554850" y="1551226"/>
            <a:ext cx="20343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9" name="Google Shape;429;p19"/>
          <p:cNvSpPr txBox="1"/>
          <p:nvPr>
            <p:ph idx="3" type="subTitle"/>
          </p:nvPr>
        </p:nvSpPr>
        <p:spPr>
          <a:xfrm>
            <a:off x="1071922" y="3269075"/>
            <a:ext cx="20343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0" name="Google Shape;430;p19"/>
          <p:cNvSpPr txBox="1"/>
          <p:nvPr>
            <p:ph idx="4" type="subTitle"/>
          </p:nvPr>
        </p:nvSpPr>
        <p:spPr>
          <a:xfrm>
            <a:off x="3554848" y="3269075"/>
            <a:ext cx="20343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1" name="Google Shape;431;p19"/>
          <p:cNvSpPr txBox="1"/>
          <p:nvPr>
            <p:ph idx="5" type="subTitle"/>
          </p:nvPr>
        </p:nvSpPr>
        <p:spPr>
          <a:xfrm>
            <a:off x="6037776" y="1551226"/>
            <a:ext cx="20343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19"/>
          <p:cNvSpPr txBox="1"/>
          <p:nvPr>
            <p:ph idx="6" type="subTitle"/>
          </p:nvPr>
        </p:nvSpPr>
        <p:spPr>
          <a:xfrm>
            <a:off x="6037776" y="3269075"/>
            <a:ext cx="20343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3" name="Google Shape;433;p19"/>
          <p:cNvSpPr txBox="1"/>
          <p:nvPr>
            <p:ph idx="7" type="subTitle"/>
          </p:nvPr>
        </p:nvSpPr>
        <p:spPr>
          <a:xfrm>
            <a:off x="1071922" y="1336275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4" name="Google Shape;434;p19"/>
          <p:cNvSpPr txBox="1"/>
          <p:nvPr>
            <p:ph idx="8" type="subTitle"/>
          </p:nvPr>
        </p:nvSpPr>
        <p:spPr>
          <a:xfrm>
            <a:off x="3554850" y="1336275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5" name="Google Shape;435;p19"/>
          <p:cNvSpPr txBox="1"/>
          <p:nvPr>
            <p:ph idx="9" type="subTitle"/>
          </p:nvPr>
        </p:nvSpPr>
        <p:spPr>
          <a:xfrm>
            <a:off x="6037776" y="1336275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6" name="Google Shape;436;p19"/>
          <p:cNvSpPr txBox="1"/>
          <p:nvPr>
            <p:ph idx="13" type="subTitle"/>
          </p:nvPr>
        </p:nvSpPr>
        <p:spPr>
          <a:xfrm>
            <a:off x="1071922" y="3050899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7" name="Google Shape;437;p19"/>
          <p:cNvSpPr txBox="1"/>
          <p:nvPr>
            <p:ph idx="14" type="subTitle"/>
          </p:nvPr>
        </p:nvSpPr>
        <p:spPr>
          <a:xfrm>
            <a:off x="3554850" y="3050901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38" name="Google Shape;438;p19"/>
          <p:cNvSpPr txBox="1"/>
          <p:nvPr>
            <p:ph idx="15" type="subTitle"/>
          </p:nvPr>
        </p:nvSpPr>
        <p:spPr>
          <a:xfrm>
            <a:off x="6037776" y="3050901"/>
            <a:ext cx="2034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439" name="Google Shape;439;p19"/>
          <p:cNvGrpSpPr/>
          <p:nvPr/>
        </p:nvGrpSpPr>
        <p:grpSpPr>
          <a:xfrm flipH="1" rot="10800000">
            <a:off x="-8143" y="2003918"/>
            <a:ext cx="286874" cy="2824430"/>
            <a:chOff x="901975" y="311375"/>
            <a:chExt cx="426325" cy="4197400"/>
          </a:xfrm>
        </p:grpSpPr>
        <p:sp>
          <p:nvSpPr>
            <p:cNvPr id="440" name="Google Shape;440;p19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9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9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19"/>
          <p:cNvGrpSpPr/>
          <p:nvPr/>
        </p:nvGrpSpPr>
        <p:grpSpPr>
          <a:xfrm flipH="1" rot="-5400000">
            <a:off x="7279874" y="-1286729"/>
            <a:ext cx="286874" cy="2824430"/>
            <a:chOff x="901975" y="311375"/>
            <a:chExt cx="426325" cy="4197400"/>
          </a:xfrm>
        </p:grpSpPr>
        <p:sp>
          <p:nvSpPr>
            <p:cNvPr id="466" name="Google Shape;466;p19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91" name="Google Shape;491;p19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2" name="Google Shape;492;p19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0"/>
          <p:cNvSpPr txBox="1"/>
          <p:nvPr>
            <p:ph type="title"/>
          </p:nvPr>
        </p:nvSpPr>
        <p:spPr>
          <a:xfrm>
            <a:off x="4480425" y="2107420"/>
            <a:ext cx="3948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5" name="Google Shape;495;p20"/>
          <p:cNvSpPr txBox="1"/>
          <p:nvPr>
            <p:ph idx="1" type="subTitle"/>
          </p:nvPr>
        </p:nvSpPr>
        <p:spPr>
          <a:xfrm>
            <a:off x="4480425" y="2670366"/>
            <a:ext cx="3948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6" name="Google Shape;496;p20"/>
          <p:cNvSpPr txBox="1"/>
          <p:nvPr>
            <p:ph idx="2" type="title"/>
          </p:nvPr>
        </p:nvSpPr>
        <p:spPr>
          <a:xfrm>
            <a:off x="4480440" y="873975"/>
            <a:ext cx="3948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7" name="Google Shape;497;p20"/>
          <p:cNvSpPr txBox="1"/>
          <p:nvPr>
            <p:ph idx="3" type="subTitle"/>
          </p:nvPr>
        </p:nvSpPr>
        <p:spPr>
          <a:xfrm>
            <a:off x="4480440" y="1436911"/>
            <a:ext cx="3948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8" name="Google Shape;498;p20"/>
          <p:cNvSpPr txBox="1"/>
          <p:nvPr>
            <p:ph idx="4" type="title"/>
          </p:nvPr>
        </p:nvSpPr>
        <p:spPr>
          <a:xfrm>
            <a:off x="4480425" y="3340879"/>
            <a:ext cx="3948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9" name="Google Shape;499;p20"/>
          <p:cNvSpPr txBox="1"/>
          <p:nvPr>
            <p:ph idx="5" type="subTitle"/>
          </p:nvPr>
        </p:nvSpPr>
        <p:spPr>
          <a:xfrm>
            <a:off x="4480425" y="3903825"/>
            <a:ext cx="3948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00" name="Google Shape;500;p20"/>
          <p:cNvGrpSpPr/>
          <p:nvPr/>
        </p:nvGrpSpPr>
        <p:grpSpPr>
          <a:xfrm>
            <a:off x="-2" y="286849"/>
            <a:ext cx="286874" cy="2824430"/>
            <a:chOff x="901975" y="311375"/>
            <a:chExt cx="426325" cy="4197400"/>
          </a:xfrm>
        </p:grpSpPr>
        <p:sp>
          <p:nvSpPr>
            <p:cNvPr id="501" name="Google Shape;501;p20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0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0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0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20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20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20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6" name="Google Shape;526;p20"/>
          <p:cNvGrpSpPr/>
          <p:nvPr/>
        </p:nvGrpSpPr>
        <p:grpSpPr>
          <a:xfrm rot="-5400000">
            <a:off x="7279874" y="3577496"/>
            <a:ext cx="286874" cy="2824430"/>
            <a:chOff x="901975" y="311375"/>
            <a:chExt cx="426325" cy="4197400"/>
          </a:xfrm>
        </p:grpSpPr>
        <p:sp>
          <p:nvSpPr>
            <p:cNvPr id="527" name="Google Shape;527;p20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52" name="Google Shape;552;p20"/>
          <p:cNvCxnSpPr/>
          <p:nvPr/>
        </p:nvCxnSpPr>
        <p:spPr>
          <a:xfrm rot="10800000">
            <a:off x="5319225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3" name="Google Shape;553;p20"/>
          <p:cNvCxnSpPr/>
          <p:nvPr/>
        </p:nvCxnSpPr>
        <p:spPr>
          <a:xfrm rot="10800000">
            <a:off x="-8141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1"/>
          <p:cNvSpPr txBox="1"/>
          <p:nvPr>
            <p:ph hasCustomPrompt="1" type="title"/>
          </p:nvPr>
        </p:nvSpPr>
        <p:spPr>
          <a:xfrm>
            <a:off x="1525488" y="1640325"/>
            <a:ext cx="60930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6" name="Google Shape;556;p21"/>
          <p:cNvSpPr txBox="1"/>
          <p:nvPr>
            <p:ph idx="1" type="subTitle"/>
          </p:nvPr>
        </p:nvSpPr>
        <p:spPr>
          <a:xfrm>
            <a:off x="1525513" y="2540475"/>
            <a:ext cx="60930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57" name="Google Shape;557;p21"/>
          <p:cNvGrpSpPr/>
          <p:nvPr/>
        </p:nvGrpSpPr>
        <p:grpSpPr>
          <a:xfrm flipH="1" rot="5400000">
            <a:off x="1565435" y="3577496"/>
            <a:ext cx="286874" cy="2824430"/>
            <a:chOff x="901975" y="311375"/>
            <a:chExt cx="426325" cy="4197400"/>
          </a:xfrm>
        </p:grpSpPr>
        <p:sp>
          <p:nvSpPr>
            <p:cNvPr id="558" name="Google Shape;558;p21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1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21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21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1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1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1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1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1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21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21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1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1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1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1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1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21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21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21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21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1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1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21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1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3" name="Google Shape;583;p21"/>
          <p:cNvGrpSpPr/>
          <p:nvPr/>
        </p:nvGrpSpPr>
        <p:grpSpPr>
          <a:xfrm flipH="1">
            <a:off x="8853452" y="286849"/>
            <a:ext cx="286874" cy="2824430"/>
            <a:chOff x="901975" y="311375"/>
            <a:chExt cx="426325" cy="4197400"/>
          </a:xfrm>
        </p:grpSpPr>
        <p:sp>
          <p:nvSpPr>
            <p:cNvPr id="584" name="Google Shape;584;p21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1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1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21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21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1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9" name="Google Shape;609;p21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" name="Google Shape;610;p21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881525" y="-571362"/>
            <a:ext cx="3293950" cy="62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475" y="-2642200"/>
            <a:ext cx="2679325" cy="511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1469962" y="3193712"/>
            <a:ext cx="2079500" cy="3968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22"/>
          <p:cNvSpPr txBox="1"/>
          <p:nvPr>
            <p:ph type="title"/>
          </p:nvPr>
        </p:nvSpPr>
        <p:spPr>
          <a:xfrm>
            <a:off x="846325" y="2284289"/>
            <a:ext cx="3943500" cy="13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6" name="Google Shape;616;p22"/>
          <p:cNvSpPr txBox="1"/>
          <p:nvPr>
            <p:ph idx="2" type="title"/>
          </p:nvPr>
        </p:nvSpPr>
        <p:spPr>
          <a:xfrm>
            <a:off x="846325" y="1515575"/>
            <a:ext cx="1458300" cy="657300"/>
          </a:xfrm>
          <a:prstGeom prst="rect">
            <a:avLst/>
          </a:prstGeom>
          <a:solidFill>
            <a:srgbClr val="089DD1">
              <a:alpha val="2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Inter Tight Light"/>
                <a:ea typeface="Inter Tight Light"/>
                <a:cs typeface="Inter Tight Light"/>
                <a:sym typeface="Inter Tight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3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19" name="Google Shape;619;p23"/>
          <p:cNvGrpSpPr/>
          <p:nvPr/>
        </p:nvGrpSpPr>
        <p:grpSpPr>
          <a:xfrm flipH="1">
            <a:off x="8853452" y="286849"/>
            <a:ext cx="286874" cy="2824430"/>
            <a:chOff x="901975" y="311375"/>
            <a:chExt cx="426325" cy="4197400"/>
          </a:xfrm>
        </p:grpSpPr>
        <p:sp>
          <p:nvSpPr>
            <p:cNvPr id="620" name="Google Shape;620;p23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" name="Google Shape;645;p23"/>
          <p:cNvGrpSpPr/>
          <p:nvPr/>
        </p:nvGrpSpPr>
        <p:grpSpPr>
          <a:xfrm flipH="1" rot="5400000">
            <a:off x="1565435" y="3577496"/>
            <a:ext cx="286874" cy="2824430"/>
            <a:chOff x="901975" y="311375"/>
            <a:chExt cx="426325" cy="4197400"/>
          </a:xfrm>
        </p:grpSpPr>
        <p:sp>
          <p:nvSpPr>
            <p:cNvPr id="646" name="Google Shape;646;p23"/>
            <p:cNvSpPr/>
            <p:nvPr/>
          </p:nvSpPr>
          <p:spPr>
            <a:xfrm>
              <a:off x="901975" y="3113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901975" y="4683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17053" y="1708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901975" y="625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901975" y="7828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901975" y="9397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901975" y="10966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901975" y="12543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901975" y="14112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901975" y="156815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901975" y="17250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901975" y="18827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901975" y="203962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901975" y="219655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901975" y="2354200"/>
              <a:ext cx="426325" cy="426325"/>
            </a:xfrm>
            <a:custGeom>
              <a:rect b="b" l="l" r="r" t="t"/>
              <a:pathLst>
                <a:path extrusionOk="0" fill="none" h="17053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901975" y="25111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901975" y="26680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901975" y="282492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901975" y="298257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0"/>
                  </a:moveTo>
                  <a:lnTo>
                    <a:pt x="17053" y="1705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901975" y="31394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901975" y="3296400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901975" y="3453300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901975" y="3610950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901975" y="3767875"/>
              <a:ext cx="426325" cy="427075"/>
            </a:xfrm>
            <a:custGeom>
              <a:rect b="b" l="l" r="r" t="t"/>
              <a:pathLst>
                <a:path extrusionOk="0" fill="none" h="17083" w="17053">
                  <a:moveTo>
                    <a:pt x="0" y="0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901975" y="3924775"/>
              <a:ext cx="426325" cy="427100"/>
            </a:xfrm>
            <a:custGeom>
              <a:rect b="b" l="l" r="r" t="t"/>
              <a:pathLst>
                <a:path extrusionOk="0" fill="none" h="17084" w="17053">
                  <a:moveTo>
                    <a:pt x="0" y="1"/>
                  </a:moveTo>
                  <a:lnTo>
                    <a:pt x="17053" y="17083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901975" y="4082425"/>
              <a:ext cx="426325" cy="426350"/>
            </a:xfrm>
            <a:custGeom>
              <a:rect b="b" l="l" r="r" t="t"/>
              <a:pathLst>
                <a:path extrusionOk="0" fill="none" h="17054" w="17053">
                  <a:moveTo>
                    <a:pt x="0" y="1"/>
                  </a:moveTo>
                  <a:lnTo>
                    <a:pt x="17053" y="1705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71" name="Google Shape;671;p23"/>
          <p:cNvCxnSpPr/>
          <p:nvPr/>
        </p:nvCxnSpPr>
        <p:spPr>
          <a:xfrm>
            <a:off x="-8141" y="268500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72" name="Google Shape;672;p23"/>
          <p:cNvCxnSpPr/>
          <p:nvPr/>
        </p:nvCxnSpPr>
        <p:spPr>
          <a:xfrm>
            <a:off x="5319225" y="4890875"/>
            <a:ext cx="3826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mc:AlternateContent>
    <mc:Choice Requires="p14">
      <p:transition spd="slow" p14:dur="21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rema.gov.rw/fileadmin/templates/Documents/rema_doc/EIA/EIA%20Guidlines/EIA%20Guidelines%20Waste%20Management.pdf" TargetMode="External"/><Relationship Id="rId4" Type="http://schemas.openxmlformats.org/officeDocument/2006/relationships/hyperlink" Target="https://rema.gov.rw/fileadmin/templates/Documents/rema_doc/EIA/EIA%20Guidlines/EIA%20Guidelines%20Waste%20Management.pdf" TargetMode="External"/><Relationship Id="rId5" Type="http://schemas.openxmlformats.org/officeDocument/2006/relationships/hyperlink" Target="https://www.igi-global.com/chapter/solid-waste-management-in-rwanda/240081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rive.google.com/file/d/13175HnfuqzE9FLQnULvDUNJWchAJAOf1/view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-126150" y="-1103200"/>
            <a:ext cx="9548525" cy="70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4"/>
          <p:cNvSpPr txBox="1"/>
          <p:nvPr>
            <p:ph type="ctrTitle"/>
          </p:nvPr>
        </p:nvSpPr>
        <p:spPr>
          <a:xfrm>
            <a:off x="716750" y="556625"/>
            <a:ext cx="7755900" cy="1139100"/>
          </a:xfrm>
          <a:prstGeom prst="rect">
            <a:avLst/>
          </a:prstGeom>
          <a:solidFill>
            <a:srgbClr val="3747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b="1" lang="en" sz="30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                         Smart Sorter:</a:t>
            </a:r>
            <a:endParaRPr b="1" sz="30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Calibri"/>
              <a:buNone/>
            </a:pPr>
            <a:r>
              <a:rPr b="1" lang="en" sz="30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Neural Network-Enhanced Recycling Bin</a:t>
            </a:r>
            <a:endParaRPr b="1" sz="30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79" name="Google Shape;679;p24"/>
          <p:cNvSpPr txBox="1"/>
          <p:nvPr>
            <p:ph idx="1" type="subTitle"/>
          </p:nvPr>
        </p:nvSpPr>
        <p:spPr>
          <a:xfrm>
            <a:off x="671250" y="1840850"/>
            <a:ext cx="7801500" cy="2328300"/>
          </a:xfrm>
          <a:prstGeom prst="rect">
            <a:avLst/>
          </a:prstGeom>
          <a:solidFill>
            <a:srgbClr val="37474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</a:rPr>
              <a:t>Team 5 </a:t>
            </a:r>
            <a:r>
              <a:rPr b="1" lang="en">
                <a:solidFill>
                  <a:srgbClr val="D9D9D9"/>
                </a:solidFill>
              </a:rPr>
              <a:t>MEMBERS:</a:t>
            </a:r>
            <a:endParaRPr b="1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Calibri"/>
              <a:buNone/>
            </a:pPr>
            <a:r>
              <a:t/>
            </a:r>
            <a:endParaRPr b="1">
              <a:solidFill>
                <a:srgbClr val="D9D9D9"/>
              </a:solidFill>
            </a:endParaRPr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100"/>
              <a:buFont typeface="Average"/>
              <a:buAutoNum type="arabicPeriod"/>
            </a:pPr>
            <a:r>
              <a:rPr b="1" lang="en">
                <a:solidFill>
                  <a:srgbClr val="D9D9D9"/>
                </a:solidFill>
              </a:rPr>
              <a:t>Geredi</a:t>
            </a:r>
            <a:endParaRPr b="1">
              <a:solidFill>
                <a:srgbClr val="D9D9D9"/>
              </a:solidFill>
            </a:endParaRPr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100"/>
              <a:buFont typeface="Average"/>
              <a:buAutoNum type="arabicPeriod"/>
            </a:pPr>
            <a:r>
              <a:rPr b="1" lang="en">
                <a:solidFill>
                  <a:srgbClr val="D9D9D9"/>
                </a:solidFill>
              </a:rPr>
              <a:t>Alexis </a:t>
            </a:r>
            <a:endParaRPr b="1">
              <a:solidFill>
                <a:srgbClr val="D9D9D9"/>
              </a:solidFill>
            </a:endParaRPr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100"/>
              <a:buFont typeface="Average"/>
              <a:buAutoNum type="arabicPeriod"/>
            </a:pPr>
            <a:r>
              <a:rPr b="1" lang="en">
                <a:solidFill>
                  <a:srgbClr val="D9D9D9"/>
                </a:solidFill>
              </a:rPr>
              <a:t>Cyprien</a:t>
            </a:r>
            <a:endParaRPr b="1">
              <a:solidFill>
                <a:srgbClr val="D9D9D9"/>
              </a:solidFill>
            </a:endParaRPr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100"/>
              <a:buFont typeface="Average"/>
              <a:buAutoNum type="arabicPeriod"/>
            </a:pPr>
            <a:r>
              <a:rPr b="1" lang="en">
                <a:solidFill>
                  <a:srgbClr val="D9D9D9"/>
                </a:solidFill>
              </a:rPr>
              <a:t>Rodrigue</a:t>
            </a:r>
            <a:endParaRPr b="1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33"/>
          <p:cNvSpPr txBox="1"/>
          <p:nvPr>
            <p:ph type="title"/>
          </p:nvPr>
        </p:nvSpPr>
        <p:spPr>
          <a:xfrm>
            <a:off x="720000" y="445025"/>
            <a:ext cx="7704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31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Objective for this study</a:t>
            </a:r>
            <a:endParaRPr b="1" sz="31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65" name="Google Shape;765;p33"/>
          <p:cNvSpPr txBox="1"/>
          <p:nvPr>
            <p:ph idx="1" type="subTitle"/>
          </p:nvPr>
        </p:nvSpPr>
        <p:spPr>
          <a:xfrm>
            <a:off x="1734075" y="1476325"/>
            <a:ext cx="5489100" cy="13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FEFEF"/>
                </a:solidFill>
              </a:rPr>
              <a:t>Employs computer vision and deep learning  models for real-time waste categorization</a:t>
            </a:r>
            <a:endParaRPr sz="1900">
              <a:solidFill>
                <a:srgbClr val="EFEFE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4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71" name="Google Shape;771;p34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D9D9D9"/>
                </a:solidFill>
              </a:rPr>
              <a:t>Methodology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772" name="Google Shape;772;p34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773" name="Google Shape;773;p3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7708" r="27705" t="0"/>
          <a:stretch/>
        </p:blipFill>
        <p:spPr>
          <a:xfrm>
            <a:off x="478425" y="537300"/>
            <a:ext cx="3672300" cy="4068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5"/>
          <p:cNvSpPr/>
          <p:nvPr/>
        </p:nvSpPr>
        <p:spPr>
          <a:xfrm>
            <a:off x="838125" y="1147050"/>
            <a:ext cx="7556700" cy="3468900"/>
          </a:xfrm>
          <a:prstGeom prst="flowChartAlternateProcess">
            <a:avLst/>
          </a:prstGeom>
          <a:solidFill>
            <a:srgbClr val="37474F"/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79" name="Google Shape;779;p35"/>
          <p:cNvSpPr txBox="1"/>
          <p:nvPr>
            <p:ph type="title"/>
          </p:nvPr>
        </p:nvSpPr>
        <p:spPr>
          <a:xfrm>
            <a:off x="2399025" y="272250"/>
            <a:ext cx="4434900" cy="8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Proposed System Model</a:t>
            </a:r>
            <a:endParaRPr b="1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0" name="Google Shape;780;p35"/>
          <p:cNvSpPr/>
          <p:nvPr/>
        </p:nvSpPr>
        <p:spPr>
          <a:xfrm>
            <a:off x="2101053" y="3463175"/>
            <a:ext cx="441600" cy="40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1" name="Google Shape;781;p35"/>
          <p:cNvSpPr/>
          <p:nvPr/>
        </p:nvSpPr>
        <p:spPr>
          <a:xfrm>
            <a:off x="1020612" y="3158375"/>
            <a:ext cx="1227300" cy="921900"/>
          </a:xfrm>
          <a:prstGeom prst="parallelogram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User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Input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2" name="Google Shape;782;p35"/>
          <p:cNvSpPr/>
          <p:nvPr/>
        </p:nvSpPr>
        <p:spPr>
          <a:xfrm>
            <a:off x="3529875" y="2876925"/>
            <a:ext cx="870300" cy="921900"/>
          </a:xfrm>
          <a:prstGeom prst="bentUpArrow">
            <a:avLst>
              <a:gd fmla="val 25000" name="adj1"/>
              <a:gd fmla="val 2494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3" name="Google Shape;783;p35"/>
          <p:cNvSpPr/>
          <p:nvPr/>
        </p:nvSpPr>
        <p:spPr>
          <a:xfrm>
            <a:off x="2547225" y="3275800"/>
            <a:ext cx="1227300" cy="87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Processing image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4" name="Google Shape;784;p35"/>
          <p:cNvSpPr/>
          <p:nvPr/>
        </p:nvSpPr>
        <p:spPr>
          <a:xfrm>
            <a:off x="4683401" y="2059350"/>
            <a:ext cx="441600" cy="40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5" name="Google Shape;785;p35"/>
          <p:cNvSpPr/>
          <p:nvPr/>
        </p:nvSpPr>
        <p:spPr>
          <a:xfrm>
            <a:off x="6306930" y="2093450"/>
            <a:ext cx="493200" cy="40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6" name="Google Shape;786;p35"/>
          <p:cNvSpPr/>
          <p:nvPr/>
        </p:nvSpPr>
        <p:spPr>
          <a:xfrm>
            <a:off x="6773125" y="1411875"/>
            <a:ext cx="1508700" cy="175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Metal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Glass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Plastic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Paper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Cardboard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Trash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7" name="Google Shape;787;p35"/>
          <p:cNvSpPr/>
          <p:nvPr/>
        </p:nvSpPr>
        <p:spPr>
          <a:xfrm>
            <a:off x="5125075" y="1703250"/>
            <a:ext cx="1304700" cy="112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Classification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88" name="Google Shape;788;p35"/>
          <p:cNvSpPr/>
          <p:nvPr/>
        </p:nvSpPr>
        <p:spPr>
          <a:xfrm>
            <a:off x="3688608" y="1774938"/>
            <a:ext cx="1070400" cy="112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Model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6"/>
          <p:cNvSpPr txBox="1"/>
          <p:nvPr>
            <p:ph type="title"/>
          </p:nvPr>
        </p:nvSpPr>
        <p:spPr>
          <a:xfrm>
            <a:off x="1530000" y="405525"/>
            <a:ext cx="6084000" cy="9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Proposed Approach</a:t>
            </a:r>
            <a:endParaRPr b="1" sz="3600"/>
          </a:p>
        </p:txBody>
      </p:sp>
      <p:sp>
        <p:nvSpPr>
          <p:cNvPr id="794" name="Google Shape;794;p36"/>
          <p:cNvSpPr txBox="1"/>
          <p:nvPr/>
        </p:nvSpPr>
        <p:spPr>
          <a:xfrm>
            <a:off x="932925" y="1460850"/>
            <a:ext cx="6737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Enhancements(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Novelty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):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Using customized real-time classification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Leveraging stable diffusion model (SDM) for dataset augmentation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Used CMU-Africa images and SDM for data enlargement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7"/>
          <p:cNvSpPr txBox="1"/>
          <p:nvPr>
            <p:ph type="title"/>
          </p:nvPr>
        </p:nvSpPr>
        <p:spPr>
          <a:xfrm>
            <a:off x="720000" y="445025"/>
            <a:ext cx="4434900" cy="110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Dataset</a:t>
            </a:r>
            <a:endParaRPr b="1" sz="24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00" name="Google Shape;800;p37"/>
          <p:cNvSpPr txBox="1"/>
          <p:nvPr>
            <p:ph idx="1" type="body"/>
          </p:nvPr>
        </p:nvSpPr>
        <p:spPr>
          <a:xfrm>
            <a:off x="1069500" y="1637000"/>
            <a:ext cx="4792800" cy="33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verage"/>
              <a:buChar char="●"/>
            </a:pPr>
            <a:r>
              <a:rPr lang="en" sz="2400">
                <a:solidFill>
                  <a:srgbClr val="D9D9D9"/>
                </a:solidFill>
              </a:rPr>
              <a:t>TrashNet dataset: 2,527 categorized images of waste materials</a:t>
            </a:r>
            <a:endParaRPr sz="2400">
              <a:solidFill>
                <a:srgbClr val="D9D9D9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D9D9D9"/>
                </a:solidFill>
              </a:rPr>
              <a:t>CMU-Africa images</a:t>
            </a:r>
            <a:endParaRPr sz="2400">
              <a:solidFill>
                <a:srgbClr val="D9D9D9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D9D9D9"/>
                </a:solidFill>
              </a:rPr>
              <a:t>diffusion</a:t>
            </a:r>
            <a:r>
              <a:rPr lang="en" sz="2400">
                <a:solidFill>
                  <a:srgbClr val="D9D9D9"/>
                </a:solidFill>
              </a:rPr>
              <a:t> model images generated</a:t>
            </a:r>
            <a:endParaRPr sz="2400">
              <a:solidFill>
                <a:srgbClr val="D9D9D9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1" name="Google Shape;8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7300" y="845250"/>
            <a:ext cx="3684300" cy="36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6" name="Google Shape;806;p3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-1988" l="0" r="0" t="0"/>
          <a:stretch/>
        </p:blipFill>
        <p:spPr>
          <a:xfrm>
            <a:off x="1399775" y="844425"/>
            <a:ext cx="6870300" cy="3900900"/>
          </a:xfrm>
          <a:prstGeom prst="roundRect">
            <a:avLst>
              <a:gd fmla="val 16667" name="adj"/>
            </a:avLst>
          </a:prstGeom>
        </p:spPr>
      </p:pic>
      <p:sp>
        <p:nvSpPr>
          <p:cNvPr id="807" name="Google Shape;807;p38"/>
          <p:cNvSpPr txBox="1"/>
          <p:nvPr>
            <p:ph type="title"/>
          </p:nvPr>
        </p:nvSpPr>
        <p:spPr>
          <a:xfrm>
            <a:off x="1588700" y="165825"/>
            <a:ext cx="60840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Why ResNet-50?</a:t>
            </a:r>
            <a:endParaRPr b="1" sz="3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9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813" name="Google Shape;813;p39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D9D9D9"/>
                </a:solidFill>
              </a:rPr>
              <a:t>Results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814" name="Google Shape;814;p39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815" name="Google Shape;815;p3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391" l="48542" r="4070" t="0"/>
          <a:stretch/>
        </p:blipFill>
        <p:spPr>
          <a:xfrm>
            <a:off x="713700" y="537300"/>
            <a:ext cx="3173100" cy="4068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" name="Google Shape;820;p4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-1347" l="2496" r="1497" t="0"/>
          <a:stretch/>
        </p:blipFill>
        <p:spPr>
          <a:xfrm>
            <a:off x="1202650" y="1076500"/>
            <a:ext cx="6785100" cy="3692100"/>
          </a:xfrm>
          <a:prstGeom prst="roundRect">
            <a:avLst>
              <a:gd fmla="val 16667" name="adj"/>
            </a:avLst>
          </a:prstGeom>
        </p:spPr>
      </p:pic>
      <p:sp>
        <p:nvSpPr>
          <p:cNvPr id="821" name="Google Shape;821;p40"/>
          <p:cNvSpPr txBox="1"/>
          <p:nvPr>
            <p:ph type="title"/>
          </p:nvPr>
        </p:nvSpPr>
        <p:spPr>
          <a:xfrm>
            <a:off x="1778850" y="218650"/>
            <a:ext cx="59619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of our model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1"/>
          <p:cNvSpPr txBox="1"/>
          <p:nvPr>
            <p:ph type="title"/>
          </p:nvPr>
        </p:nvSpPr>
        <p:spPr>
          <a:xfrm>
            <a:off x="1778850" y="218650"/>
            <a:ext cx="59619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of our model (cont..)</a:t>
            </a:r>
            <a:endParaRPr/>
          </a:p>
        </p:txBody>
      </p:sp>
      <p:pic>
        <p:nvPicPr>
          <p:cNvPr id="827" name="Google Shape;827;p4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0" r="1048" t="0"/>
          <a:stretch/>
        </p:blipFill>
        <p:spPr>
          <a:xfrm>
            <a:off x="1167750" y="907800"/>
            <a:ext cx="7153200" cy="39330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919" y="1396400"/>
            <a:ext cx="3106275" cy="313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5994" y="1419875"/>
            <a:ext cx="3304766" cy="3135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Google Shape;834;p42"/>
          <p:cNvSpPr txBox="1"/>
          <p:nvPr>
            <p:ph type="title"/>
          </p:nvPr>
        </p:nvSpPr>
        <p:spPr>
          <a:xfrm>
            <a:off x="1693800" y="368300"/>
            <a:ext cx="57564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0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Real-time garbage classification using web camera</a:t>
            </a:r>
            <a:endParaRPr b="1" sz="20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>
            <a:off x="4204100" y="2942266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685" name="Google Shape;685;p25"/>
          <p:cNvSpPr/>
          <p:nvPr/>
        </p:nvSpPr>
        <p:spPr>
          <a:xfrm>
            <a:off x="1537950" y="2942266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686" name="Google Shape;686;p25"/>
          <p:cNvSpPr/>
          <p:nvPr/>
        </p:nvSpPr>
        <p:spPr>
          <a:xfrm>
            <a:off x="6873550" y="1265875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687" name="Google Shape;687;p25"/>
          <p:cNvSpPr/>
          <p:nvPr/>
        </p:nvSpPr>
        <p:spPr>
          <a:xfrm>
            <a:off x="4204100" y="1265875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688" name="Google Shape;688;p25"/>
          <p:cNvSpPr/>
          <p:nvPr/>
        </p:nvSpPr>
        <p:spPr>
          <a:xfrm>
            <a:off x="1537950" y="1265875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689" name="Google Shape;68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>
                <a:solidFill>
                  <a:srgbClr val="D9D9D9"/>
                </a:solidFill>
              </a:rPr>
              <a:t>Table of contents</a:t>
            </a:r>
            <a:endParaRPr b="1">
              <a:solidFill>
                <a:srgbClr val="D9D9D9"/>
              </a:solidFill>
            </a:endParaRPr>
          </a:p>
        </p:txBody>
      </p:sp>
      <p:sp>
        <p:nvSpPr>
          <p:cNvPr id="690" name="Google Shape;690;p25"/>
          <p:cNvSpPr txBox="1"/>
          <p:nvPr>
            <p:ph idx="2" type="title"/>
          </p:nvPr>
        </p:nvSpPr>
        <p:spPr>
          <a:xfrm>
            <a:off x="1539054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25"/>
          <p:cNvSpPr txBox="1"/>
          <p:nvPr>
            <p:ph idx="3" type="title"/>
          </p:nvPr>
        </p:nvSpPr>
        <p:spPr>
          <a:xfrm>
            <a:off x="1539054" y="30841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2" name="Google Shape;692;p25"/>
          <p:cNvSpPr txBox="1"/>
          <p:nvPr>
            <p:ph idx="4" type="title"/>
          </p:nvPr>
        </p:nvSpPr>
        <p:spPr>
          <a:xfrm>
            <a:off x="4202454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3" name="Google Shape;693;p25"/>
          <p:cNvSpPr txBox="1"/>
          <p:nvPr>
            <p:ph idx="5" type="title"/>
          </p:nvPr>
        </p:nvSpPr>
        <p:spPr>
          <a:xfrm>
            <a:off x="4202454" y="30841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2"/>
                </a:solidFill>
              </a:rPr>
              <a:t>05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4" name="Google Shape;694;p25"/>
          <p:cNvSpPr txBox="1"/>
          <p:nvPr>
            <p:ph idx="6" type="title"/>
          </p:nvPr>
        </p:nvSpPr>
        <p:spPr>
          <a:xfrm>
            <a:off x="6870246" y="1407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5" name="Google Shape;695;p25"/>
          <p:cNvSpPr txBox="1"/>
          <p:nvPr>
            <p:ph idx="1" type="subTitle"/>
          </p:nvPr>
        </p:nvSpPr>
        <p:spPr>
          <a:xfrm>
            <a:off x="717800" y="2065250"/>
            <a:ext cx="23772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Introduction and  Motivation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696" name="Google Shape;696;p25"/>
          <p:cNvSpPr txBox="1"/>
          <p:nvPr>
            <p:ph idx="8" type="subTitle"/>
          </p:nvPr>
        </p:nvSpPr>
        <p:spPr>
          <a:xfrm>
            <a:off x="2952100" y="2065250"/>
            <a:ext cx="30969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Problem Statement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697" name="Google Shape;697;p25"/>
          <p:cNvSpPr txBox="1"/>
          <p:nvPr>
            <p:ph idx="9" type="subTitle"/>
          </p:nvPr>
        </p:nvSpPr>
        <p:spPr>
          <a:xfrm>
            <a:off x="6048996" y="2065258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Overview of literature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698" name="Google Shape;698;p25"/>
          <p:cNvSpPr txBox="1"/>
          <p:nvPr>
            <p:ph idx="13" type="subTitle"/>
          </p:nvPr>
        </p:nvSpPr>
        <p:spPr>
          <a:xfrm>
            <a:off x="717804" y="3742422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Methodology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699" name="Google Shape;699;p25"/>
          <p:cNvSpPr txBox="1"/>
          <p:nvPr>
            <p:ph idx="14" type="subTitle"/>
          </p:nvPr>
        </p:nvSpPr>
        <p:spPr>
          <a:xfrm>
            <a:off x="3381204" y="3742422"/>
            <a:ext cx="23772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and Discussion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700" name="Google Shape;700;p25"/>
          <p:cNvSpPr/>
          <p:nvPr/>
        </p:nvSpPr>
        <p:spPr>
          <a:xfrm>
            <a:off x="6673650" y="2910825"/>
            <a:ext cx="731400" cy="731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06</a:t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01" name="Google Shape;701;p25"/>
          <p:cNvSpPr txBox="1"/>
          <p:nvPr/>
        </p:nvSpPr>
        <p:spPr>
          <a:xfrm>
            <a:off x="5739250" y="37411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Future Work and Conclusion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3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840" name="Google Shape;840;p43"/>
          <p:cNvSpPr txBox="1"/>
          <p:nvPr>
            <p:ph type="title"/>
          </p:nvPr>
        </p:nvSpPr>
        <p:spPr>
          <a:xfrm>
            <a:off x="4474875" y="2552450"/>
            <a:ext cx="42093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 sz="2400">
                <a:latin typeface="Average"/>
                <a:ea typeface="Average"/>
                <a:cs typeface="Average"/>
                <a:sym typeface="Average"/>
              </a:rPr>
              <a:t>Future work</a:t>
            </a:r>
            <a:endParaRPr b="1" sz="24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841" name="Google Shape;841;p43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05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842" name="Google Shape;842;p4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2244" r="42402" t="0"/>
          <a:stretch/>
        </p:blipFill>
        <p:spPr>
          <a:xfrm>
            <a:off x="713700" y="537300"/>
            <a:ext cx="3173100" cy="4068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4"/>
          <p:cNvSpPr txBox="1"/>
          <p:nvPr>
            <p:ph type="title"/>
          </p:nvPr>
        </p:nvSpPr>
        <p:spPr>
          <a:xfrm>
            <a:off x="3149275" y="425438"/>
            <a:ext cx="3943500" cy="12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Future</a:t>
            </a:r>
            <a:r>
              <a:rPr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Work</a:t>
            </a:r>
            <a:endParaRPr sz="24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48" name="Google Shape;848;p44"/>
          <p:cNvSpPr txBox="1"/>
          <p:nvPr/>
        </p:nvSpPr>
        <p:spPr>
          <a:xfrm>
            <a:off x="119775" y="1366900"/>
            <a:ext cx="7867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49" name="Google Shape;849;p44"/>
          <p:cNvSpPr/>
          <p:nvPr/>
        </p:nvSpPr>
        <p:spPr>
          <a:xfrm>
            <a:off x="894825" y="1437350"/>
            <a:ext cx="3030000" cy="2607000"/>
          </a:xfrm>
          <a:prstGeom prst="octagon">
            <a:avLst>
              <a:gd fmla="val 29289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Looking for Funding and </a:t>
            </a:r>
            <a:r>
              <a:rPr b="1" lang="en">
                <a:latin typeface="Average"/>
                <a:ea typeface="Average"/>
                <a:cs typeface="Average"/>
                <a:sym typeface="Average"/>
              </a:rPr>
              <a:t>partnership</a:t>
            </a:r>
            <a:r>
              <a:rPr b="1" lang="en">
                <a:latin typeface="Average"/>
                <a:ea typeface="Average"/>
                <a:cs typeface="Average"/>
                <a:sym typeface="Average"/>
              </a:rPr>
              <a:t> 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50" name="Google Shape;850;p44"/>
          <p:cNvSpPr/>
          <p:nvPr/>
        </p:nvSpPr>
        <p:spPr>
          <a:xfrm>
            <a:off x="4347050" y="1437350"/>
            <a:ext cx="3030000" cy="2607000"/>
          </a:xfrm>
          <a:prstGeom prst="octagon">
            <a:avLst>
              <a:gd fmla="val 29289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rage"/>
                <a:ea typeface="Average"/>
                <a:cs typeface="Average"/>
                <a:sym typeface="Average"/>
              </a:rPr>
              <a:t>Implementation of our project</a:t>
            </a:r>
            <a:r>
              <a:rPr b="1" lang="en">
                <a:latin typeface="Average"/>
                <a:ea typeface="Average"/>
                <a:cs typeface="Average"/>
                <a:sym typeface="Average"/>
              </a:rPr>
              <a:t> </a:t>
            </a:r>
            <a:endParaRPr b="1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>
                <a:solidFill>
                  <a:srgbClr val="D9D9D9"/>
                </a:solidFill>
              </a:rPr>
              <a:t>References</a:t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45"/>
          <p:cNvSpPr txBox="1"/>
          <p:nvPr/>
        </p:nvSpPr>
        <p:spPr>
          <a:xfrm>
            <a:off x="49325" y="1484325"/>
            <a:ext cx="8736900" cy="29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[1] T. Tran et al., "A Deep Trash Classification Model on Raspberry Pi 4," Intelligent Automation 244 Soft Computing, vol. 35, no. 2, pp. 2479-2491, 2022.</a:t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[2]</a:t>
            </a:r>
            <a:r>
              <a:rPr lang="en" sz="1500" u="sng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en" sz="1500" u="sng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ttps://rema.gov.rw/fileadmin/templates/Documents/rema_doc/EIA/EIA%20Guidlines/EIA%20Guidelines%20Waste%20Management.pdf</a:t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[3] </a:t>
            </a:r>
            <a:r>
              <a:rPr lang="en" sz="15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5"/>
              </a:rPr>
              <a:t>https://www.igi-global.com/chapter/solid-waste-management-in-rwanda/240081</a:t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[4] I. Mittal et al., "Trash Classification: Classifying garbage using Deep Learning," Journal of</a:t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226 engineering sciences, vol. 11, no. 7, pp. 61-68, 2020.</a:t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1" name="Google Shape;86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675" y="1162300"/>
            <a:ext cx="474345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4400">
                <a:solidFill>
                  <a:srgbClr val="D9D9D9"/>
                </a:solidFill>
              </a:rPr>
              <a:t>Q &amp; A</a:t>
            </a:r>
            <a:endParaRPr b="1" sz="44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7"/>
          <p:cNvSpPr txBox="1"/>
          <p:nvPr>
            <p:ph type="title"/>
          </p:nvPr>
        </p:nvSpPr>
        <p:spPr>
          <a:xfrm>
            <a:off x="720000" y="927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</a:rPr>
              <a:t>Appendix: Demo</a:t>
            </a:r>
            <a:endParaRPr sz="24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8" name="Google Shape;868;p47" title="Real-time Waste Classification 2024-04-26 10-31-0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3975" y="779750"/>
            <a:ext cx="5094626" cy="392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6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07" name="Google Shape;707;p26"/>
          <p:cNvSpPr txBox="1"/>
          <p:nvPr>
            <p:ph type="title"/>
          </p:nvPr>
        </p:nvSpPr>
        <p:spPr>
          <a:xfrm>
            <a:off x="5518300" y="2552450"/>
            <a:ext cx="29001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Introduction</a:t>
            </a:r>
            <a:endParaRPr b="1" sz="24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08" name="Google Shape;708;p26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09" name="Google Shape;709;p26"/>
          <p:cNvSpPr/>
          <p:nvPr/>
        </p:nvSpPr>
        <p:spPr>
          <a:xfrm>
            <a:off x="896900" y="1228900"/>
            <a:ext cx="4833000" cy="4968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Average"/>
                <a:ea typeface="Average"/>
                <a:cs typeface="Average"/>
                <a:sym typeface="Average"/>
              </a:rPr>
              <a:t>Annual global MSW: 2.01 billion tonnes</a:t>
            </a:r>
            <a:endParaRPr b="1" sz="21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10" name="Google Shape;710;p26"/>
          <p:cNvSpPr/>
          <p:nvPr/>
        </p:nvSpPr>
        <p:spPr>
          <a:xfrm>
            <a:off x="896900" y="3368600"/>
            <a:ext cx="4621500" cy="4968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Average"/>
                <a:ea typeface="Average"/>
                <a:cs typeface="Average"/>
                <a:sym typeface="Average"/>
              </a:rPr>
              <a:t>3.40 billion tonnes expected by 2050</a:t>
            </a:r>
            <a:endParaRPr b="1" sz="21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11" name="Google Shape;711;p26"/>
          <p:cNvSpPr/>
          <p:nvPr/>
        </p:nvSpPr>
        <p:spPr>
          <a:xfrm>
            <a:off x="896900" y="2679700"/>
            <a:ext cx="4621500" cy="4968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Average"/>
                <a:ea typeface="Average"/>
                <a:cs typeface="Average"/>
                <a:sym typeface="Average"/>
              </a:rPr>
              <a:t>33% waste not safely managed</a:t>
            </a:r>
            <a:endParaRPr b="1" sz="21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12" name="Google Shape;712;p26"/>
          <p:cNvSpPr/>
          <p:nvPr/>
        </p:nvSpPr>
        <p:spPr>
          <a:xfrm>
            <a:off x="896900" y="1954300"/>
            <a:ext cx="4703700" cy="4968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Average"/>
                <a:ea typeface="Average"/>
                <a:cs typeface="Average"/>
                <a:sym typeface="Average"/>
              </a:rPr>
              <a:t>Global waste per capita: 0.74 kg/day</a:t>
            </a:r>
            <a:endParaRPr b="1" sz="21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13" name="Google Shape;713;p26"/>
          <p:cNvSpPr txBox="1"/>
          <p:nvPr/>
        </p:nvSpPr>
        <p:spPr>
          <a:xfrm>
            <a:off x="3854100" y="133875"/>
            <a:ext cx="4368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Did you know that?</a:t>
            </a:r>
            <a:endParaRPr b="1" sz="24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27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19" name="Google Shape;719;p27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24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Introduction(cont…)</a:t>
            </a:r>
            <a:endParaRPr b="1" sz="24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20" name="Google Shape;720;p27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1" name="Google Shape;721;p27"/>
          <p:cNvSpPr txBox="1"/>
          <p:nvPr/>
        </p:nvSpPr>
        <p:spPr>
          <a:xfrm>
            <a:off x="49325" y="814975"/>
            <a:ext cx="5249100" cy="3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Escalating global concern for environmental sustainability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Need for efficient waste management solutions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Accurate waste material classification is crucial for optimizing recycling processes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Deep learning advancements in image classification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Promising for improving garbage real time classification 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8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27" name="Google Shape;727;p28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Problem Statement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3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28" name="Google Shape;728;p28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9" name="Google Shape;729;p28"/>
          <p:cNvSpPr txBox="1"/>
          <p:nvPr/>
        </p:nvSpPr>
        <p:spPr>
          <a:xfrm>
            <a:off x="49325" y="814975"/>
            <a:ext cx="5249100" cy="3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0" name="Google Shape;7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275" y="814975"/>
            <a:ext cx="4030774" cy="36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9"/>
          <p:cNvSpPr txBox="1"/>
          <p:nvPr>
            <p:ph type="title"/>
          </p:nvPr>
        </p:nvSpPr>
        <p:spPr>
          <a:xfrm>
            <a:off x="2354550" y="387550"/>
            <a:ext cx="44349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5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Problem Statement</a:t>
            </a:r>
            <a:endParaRPr b="1" sz="3700"/>
          </a:p>
        </p:txBody>
      </p:sp>
      <p:sp>
        <p:nvSpPr>
          <p:cNvPr id="736" name="Google Shape;736;p29"/>
          <p:cNvSpPr txBox="1"/>
          <p:nvPr/>
        </p:nvSpPr>
        <p:spPr>
          <a:xfrm>
            <a:off x="932925" y="2037775"/>
            <a:ext cx="44349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In kigali city only about </a:t>
            </a:r>
            <a:r>
              <a:rPr b="1" lang="en" sz="36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24%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of the solid waste generated is disposed legally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[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1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]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Rwanda lacks proper facilities and treatment skills to deal with waste management [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]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 Medium"/>
              <a:ea typeface="Kantumruy Pro Medium"/>
              <a:cs typeface="Kantumruy Pro Medium"/>
              <a:sym typeface="Kantumruy Pro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 Medium"/>
              <a:ea typeface="Kantumruy Pro Medium"/>
              <a:cs typeface="Kantumruy Pro Medium"/>
              <a:sym typeface="Kantumruy Pro Medium"/>
            </a:endParaRPr>
          </a:p>
        </p:txBody>
      </p:sp>
      <p:pic>
        <p:nvPicPr>
          <p:cNvPr id="737" name="Google Shape;7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1250" y="1783125"/>
            <a:ext cx="3138826" cy="2918824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0"/>
          <p:cNvSpPr txBox="1"/>
          <p:nvPr>
            <p:ph type="title"/>
          </p:nvPr>
        </p:nvSpPr>
        <p:spPr>
          <a:xfrm>
            <a:off x="2084325" y="716800"/>
            <a:ext cx="44349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 sz="2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Problem Statement(cont’)</a:t>
            </a:r>
            <a:endParaRPr sz="3500"/>
          </a:p>
        </p:txBody>
      </p:sp>
      <p:sp>
        <p:nvSpPr>
          <p:cNvPr id="743" name="Google Shape;743;p30"/>
          <p:cNvSpPr txBox="1"/>
          <p:nvPr/>
        </p:nvSpPr>
        <p:spPr>
          <a:xfrm>
            <a:off x="1203150" y="1954750"/>
            <a:ext cx="6737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Existing models rely on small, homogeneous datasets, limiting generalization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Binary classification of recyclable and non-recyclable materials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Need for comprehensive multi-class waste classification system</a:t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44" name="Google Shape;744;p30"/>
          <p:cNvSpPr txBox="1"/>
          <p:nvPr/>
        </p:nvSpPr>
        <p:spPr>
          <a:xfrm>
            <a:off x="932925" y="3428275"/>
            <a:ext cx="29640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Kantumruy Pro"/>
              <a:ea typeface="Kantumruy Pro"/>
              <a:cs typeface="Kantumruy Pro"/>
              <a:sym typeface="Kantumruy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1"/>
          <p:cNvSpPr/>
          <p:nvPr/>
        </p:nvSpPr>
        <p:spPr>
          <a:xfrm>
            <a:off x="5897925" y="1376363"/>
            <a:ext cx="1097400" cy="10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Kantumruy Pro"/>
              <a:ea typeface="Kantumruy Pro"/>
              <a:cs typeface="Kantumruy Pro"/>
              <a:sym typeface="Kantumruy Pro"/>
            </a:endParaRPr>
          </a:p>
        </p:txBody>
      </p:sp>
      <p:sp>
        <p:nvSpPr>
          <p:cNvPr id="750" name="Google Shape;750;p31"/>
          <p:cNvSpPr txBox="1"/>
          <p:nvPr>
            <p:ph type="title"/>
          </p:nvPr>
        </p:nvSpPr>
        <p:spPr>
          <a:xfrm>
            <a:off x="4474875" y="2552438"/>
            <a:ext cx="39435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3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Overview of previous work</a:t>
            </a:r>
            <a:endParaRPr sz="3000"/>
          </a:p>
        </p:txBody>
      </p:sp>
      <p:sp>
        <p:nvSpPr>
          <p:cNvPr id="751" name="Google Shape;751;p31"/>
          <p:cNvSpPr txBox="1"/>
          <p:nvPr>
            <p:ph idx="2" type="title"/>
          </p:nvPr>
        </p:nvSpPr>
        <p:spPr>
          <a:xfrm>
            <a:off x="5887875" y="1504163"/>
            <a:ext cx="1117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52" name="Google Shape;752;p31"/>
          <p:cNvSpPr txBox="1"/>
          <p:nvPr/>
        </p:nvSpPr>
        <p:spPr>
          <a:xfrm>
            <a:off x="49325" y="814975"/>
            <a:ext cx="5249100" cy="3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3" name="Google Shape;753;p3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7718" r="27718" t="0"/>
          <a:stretch/>
        </p:blipFill>
        <p:spPr>
          <a:xfrm>
            <a:off x="713700" y="537300"/>
            <a:ext cx="3173100" cy="4068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2"/>
          <p:cNvSpPr txBox="1"/>
          <p:nvPr/>
        </p:nvSpPr>
        <p:spPr>
          <a:xfrm>
            <a:off x="2988900" y="622875"/>
            <a:ext cx="3166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4854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D9D9D9"/>
                </a:solidFill>
              </a:rPr>
              <a:t>Related Works </a:t>
            </a:r>
            <a:endParaRPr b="1" sz="2200">
              <a:solidFill>
                <a:srgbClr val="D9D9D9"/>
              </a:solidFill>
            </a:endParaRPr>
          </a:p>
        </p:txBody>
      </p:sp>
      <p:sp>
        <p:nvSpPr>
          <p:cNvPr id="759" name="Google Shape;759;p32"/>
          <p:cNvSpPr txBox="1"/>
          <p:nvPr/>
        </p:nvSpPr>
        <p:spPr>
          <a:xfrm>
            <a:off x="1021475" y="1852200"/>
            <a:ext cx="7571400" cy="2670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Tran [3], focused on binary classification of organic and inorganic wastes(Binary Classification)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Altikat [4] utilized deep CNNs on TrashNet dataset for waste classification(Small dataset).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I. Mittal [5], worked on classifying garbage using Deep Learning (low accuracy).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54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